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jIAJk3BOTQrJoEUA8K95YXS5EK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5147224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b5147224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5644592a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b5644592a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b5644592a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b5644592a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5644592a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b5644592a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b5644592a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3b5644592a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5644592a2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b5644592a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5644592a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b5644592a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5644592a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b5644592a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b5644592a2_0_8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" name="Google Shape;56;g3b5644592a2_0_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5644592a2_0_9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g3b5644592a2_0_9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g3b5644592a2_0_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b5644592a2_0_9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g3b5644592a2_0_9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g3b5644592a2_0_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b5644592a2_0_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g3b5644592a2_0_9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8" name="Google Shape;68;g3b5644592a2_0_9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3b5644592a2_0_9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3b5644592a2_0_9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b5644592a2_0_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g3b5644592a2_0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5644592a2_0_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g3b5644592a2_0_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g3b5644592a2_0_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b5644592a2_0_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g3b5644592a2_0_1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g3b5644592a2_0_1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g3b5644592a2_0_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5644592a2_0_1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g3b5644592a2_0_1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g3b5644592a2_0_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5644592a2_0_1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g3b5644592a2_0_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5644592a2_0_1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3b5644592a2_0_1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g3b5644592a2_0_1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g3b5644592a2_0_1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g3b5644592a2_0_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b5644592a2_0_1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8" name="Google Shape;98;g3b5644592a2_0_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5644592a2_0_1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5644592a2_0_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3b5644592a2_0_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3b5644592a2_0_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www.conservationsocialscience.org/" TargetMode="External"/><Relationship Id="rId5" Type="http://schemas.openxmlformats.org/officeDocument/2006/relationships/hyperlink" Target="https://bcs.wiley.com/he-bcs/Books?action=index&amp;bcsId=12493&amp;itemId=1444337572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514722409_0_0"/>
          <p:cNvSpPr txBox="1"/>
          <p:nvPr/>
        </p:nvSpPr>
        <p:spPr>
          <a:xfrm>
            <a:off x="228598" y="440753"/>
            <a:ext cx="5192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Companion slides for: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 R. Scales and William M. Adams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“</a:t>
            </a:r>
            <a:r>
              <a:rPr lang="en"/>
              <a:t>Human Geography and Conservation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 Chapter </a:t>
            </a:r>
            <a:r>
              <a:rPr lang="en"/>
              <a:t>5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Conservation Social Science: Understanding People, Conserving </a:t>
            </a: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Biodiversity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First Edition.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Daniel C. Miller, Ivan R. Scales, and Michael B. Mascia, Eds.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Published 2023 by John Wiley &amp; Sons Ltd.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</p:txBody>
      </p:sp>
      <p:pic>
        <p:nvPicPr>
          <p:cNvPr descr="A book cover of a forest&#10;&#10;Description automatically generated" id="106" name="Google Shape;106;g3b51472240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3648" y="0"/>
            <a:ext cx="358035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b514722409_0_0"/>
          <p:cNvSpPr txBox="1"/>
          <p:nvPr/>
        </p:nvSpPr>
        <p:spPr>
          <a:xfrm>
            <a:off x="269775" y="3731725"/>
            <a:ext cx="46488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</a:rPr>
              <a:t>Companion websites: 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https://www.conservationsocialscience.org/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https://bcs.wiley.com/he-bcs/Books?action=index&amp;bcsId=12493&amp;itemId=1444337572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5644592a2_0_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History of Geography: 1980s-present</a:t>
            </a:r>
            <a:endParaRPr sz="2820"/>
          </a:p>
        </p:txBody>
      </p:sp>
      <p:sp>
        <p:nvSpPr>
          <p:cNvPr id="160" name="Google Shape;160;g3b5644592a2_0_147"/>
          <p:cNvSpPr txBox="1"/>
          <p:nvPr/>
        </p:nvSpPr>
        <p:spPr>
          <a:xfrm>
            <a:off x="461500" y="1131425"/>
            <a:ext cx="8232600" cy="3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Postmodern social theory, post-structuralist thought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Understanding of space engaged with philosophical thought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1990s: Henri Lefebvre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Perceived space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Conceived space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Lived space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Space is produced by human interactions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21st century: diversity and dynamism of the discipline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5644592a2_0_13"/>
          <p:cNvSpPr txBox="1"/>
          <p:nvPr/>
        </p:nvSpPr>
        <p:spPr>
          <a:xfrm>
            <a:off x="311700" y="1106125"/>
            <a:ext cx="8520600" cy="216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III. Concepts, Approaches, and Areas of Inquiry in </a:t>
            </a:r>
            <a:r>
              <a:rPr lang="en" sz="4400"/>
              <a:t>Human Geography</a:t>
            </a:r>
            <a:endParaRPr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Space</a:t>
            </a:r>
            <a:endParaRPr sz="2820"/>
          </a:p>
        </p:txBody>
      </p:sp>
      <p:sp>
        <p:nvSpPr>
          <p:cNvPr id="171" name="Google Shape;171;p5"/>
          <p:cNvSpPr txBox="1"/>
          <p:nvPr/>
        </p:nvSpPr>
        <p:spPr>
          <a:xfrm>
            <a:off x="223300" y="1004875"/>
            <a:ext cx="8609100" cy="4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Geometric Notions of Space: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Describing and analyzing locations of events and phenomena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Three-dimensional grid for locating objects and events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1950s onwards: Geometry-based understanding of space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Basis for systematic academic agenda in geography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Importance in cartography and Geographic Information Systems (GISs)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Social Construction of Space: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Shift in focus among human geographers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Space as socially constructed, perceived, and imagined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Space shaped by political and social processes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Questions of power and knowledge in relation to space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Place (1/2)</a:t>
            </a:r>
            <a:endParaRPr sz="2820"/>
          </a:p>
        </p:txBody>
      </p:sp>
      <p:sp>
        <p:nvSpPr>
          <p:cNvPr id="177" name="Google Shape;177;p6"/>
          <p:cNvSpPr txBox="1"/>
          <p:nvPr/>
        </p:nvSpPr>
        <p:spPr>
          <a:xfrm>
            <a:off x="461500" y="1123975"/>
            <a:ext cx="8370900" cy="3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Understanding Place: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Definition: A portion of geographic space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Tradition of identifying discrete spatial units (e.g., regions)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Differences in Places: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Fundamental observation: Places are different from each other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Influence of factors such as geology, soils, ecology, history, economy, culture, and politics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Importance of place at various scales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5644592a2_0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Place (2/2)</a:t>
            </a:r>
            <a:endParaRPr sz="2820"/>
          </a:p>
        </p:txBody>
      </p:sp>
      <p:sp>
        <p:nvSpPr>
          <p:cNvPr id="183" name="Google Shape;183;g3b5644592a2_0_6"/>
          <p:cNvSpPr txBox="1"/>
          <p:nvPr/>
        </p:nvSpPr>
        <p:spPr>
          <a:xfrm>
            <a:off x="461500" y="1123975"/>
            <a:ext cx="8370900" cy="3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Social Construction of Place: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Place as a socially constructed concept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Creation of places by analysts (geographers or local citizens)</a:t>
            </a:r>
            <a:endParaRPr sz="20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sz="2000">
                <a:solidFill>
                  <a:schemeClr val="dk2"/>
                </a:solidFill>
              </a:rPr>
              <a:t>Cultural "sense of place," maps, and territorial jurisdiction are social and political factors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Human Geography and Conservation</a:t>
            </a:r>
            <a:endParaRPr sz="2820"/>
          </a:p>
        </p:txBody>
      </p:sp>
      <p:sp>
        <p:nvSpPr>
          <p:cNvPr id="189" name="Google Shape;189;p7"/>
          <p:cNvSpPr txBox="1"/>
          <p:nvPr/>
        </p:nvSpPr>
        <p:spPr>
          <a:xfrm>
            <a:off x="424275" y="1347275"/>
            <a:ext cx="8520600" cy="3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Vocabulary of conservation filled with spatial terms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Examples: protected areas, ecoregions, biodiversity hotspots, buffer zones, wildlife corridors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Spatial tools for mapping biodiversity and identifying threats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Questions important to Conservation</a:t>
            </a:r>
            <a:endParaRPr sz="2820"/>
          </a:p>
        </p:txBody>
      </p:sp>
      <p:sp>
        <p:nvSpPr>
          <p:cNvPr id="195" name="Google Shape;19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Ideas of Nature and Place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Concern for the environment and support for conservation varies between different places—why is this?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How do different people understand nature and how do these understandings influence the way nature is used?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Questions important to Conservation</a:t>
            </a:r>
            <a:endParaRPr sz="2820"/>
          </a:p>
        </p:txBody>
      </p:sp>
      <p:sp>
        <p:nvSpPr>
          <p:cNvPr id="201" name="Google Shape;201;p9"/>
          <p:cNvSpPr txBox="1"/>
          <p:nvPr>
            <p:ph idx="1" type="body"/>
          </p:nvPr>
        </p:nvSpPr>
        <p:spPr>
          <a:xfrm>
            <a:off x="311700" y="1017725"/>
            <a:ext cx="8520600" cy="3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Nature and Society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What factors determine where human impacts on natural habitat are most significant, and what causes these impacts to grow, persist, or decline?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Where, why, and how can economic growth contribute to sustained improvements in human well-being without environmental degradation?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What is the relationship between wealth and environmental degradation? For example, how does national income relate to ecological footprint? 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Questions important to Conservation</a:t>
            </a:r>
            <a:endParaRPr sz="2820"/>
          </a:p>
        </p:txBody>
      </p:sp>
      <p:sp>
        <p:nvSpPr>
          <p:cNvPr id="207" name="Google Shape;20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The Control of Nature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How does the way nature is classified and measured affect its conservation?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Where is the social impact of conservation likely to be positive and where negative, and why is this?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How do different political and economic systems affect biodiversity?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5644592a2_0_17"/>
          <p:cNvSpPr txBox="1"/>
          <p:nvPr/>
        </p:nvSpPr>
        <p:spPr>
          <a:xfrm>
            <a:off x="311700" y="1106125"/>
            <a:ext cx="85206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I</a:t>
            </a:r>
            <a:r>
              <a:rPr lang="en" sz="4400"/>
              <a:t>V</a:t>
            </a:r>
            <a:r>
              <a:rPr lang="en" sz="4400">
                <a:solidFill>
                  <a:srgbClr val="000000"/>
                </a:solidFill>
              </a:rPr>
              <a:t>. </a:t>
            </a:r>
            <a:r>
              <a:rPr lang="en" sz="4400"/>
              <a:t>Future Decisions</a:t>
            </a:r>
            <a:endParaRPr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/>
        </p:nvSpPr>
        <p:spPr>
          <a:xfrm>
            <a:off x="311699" y="2726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Human Geography and Conservation</a:t>
            </a:r>
            <a:endParaRPr sz="5200">
              <a:solidFill>
                <a:srgbClr val="000000"/>
              </a:solidFill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311700" y="2175451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95959"/>
                </a:solidFill>
              </a:rPr>
              <a:t>Chapter 5</a:t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816225" y="2968050"/>
            <a:ext cx="5619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Ivan R. Scales and William M. Adams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20">
                <a:highlight>
                  <a:schemeClr val="lt1"/>
                </a:highlight>
              </a:rPr>
              <a:t>Geography and the Importance of Place in Conservation</a:t>
            </a:r>
            <a:endParaRPr sz="2620">
              <a:highlight>
                <a:schemeClr val="lt1"/>
              </a:highlight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461500" y="1034650"/>
            <a:ext cx="82326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Conservation occurs in specific places, influenced by social and material factors.</a:t>
            </a:r>
            <a:endParaRPr sz="1900">
              <a:solidFill>
                <a:schemeClr val="dk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Space and place exploration are crucial for understanding events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Biodiversity threats are context-specific, requiring case studies and fieldwork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Geography embraces tensions: </a:t>
            </a:r>
            <a:endParaRPr sz="1900">
              <a:solidFill>
                <a:schemeClr val="dk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Physical vs. human</a:t>
            </a:r>
            <a:endParaRPr sz="1900">
              <a:solidFill>
                <a:schemeClr val="dk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Universal laws vs. unique descriptions</a:t>
            </a:r>
            <a:endParaRPr sz="1900">
              <a:solidFill>
                <a:schemeClr val="dk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Quantitative vs. qualitative</a:t>
            </a:r>
            <a:endParaRPr sz="1900">
              <a:solidFill>
                <a:schemeClr val="dk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Positivists vs. constructivists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9290"/>
              <a:buNone/>
            </a:pPr>
            <a:r>
              <a:rPr lang="en" sz="3133">
                <a:highlight>
                  <a:schemeClr val="lt1"/>
                </a:highlight>
              </a:rPr>
              <a:t>Power, Scale, and Justice in Conservation</a:t>
            </a:r>
            <a:endParaRPr sz="3133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24" name="Google Shape;22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Scale matters: deeper drivers influence human-environment interactions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Power dynamics and knowledge production are central to conservation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Conservation intersects with development and justice, needing research on economic growth, poverty, and resource use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Reflexivity is crucial, considering values, theories, narratives, politics, and realities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5644592a2_0_78"/>
          <p:cNvSpPr txBox="1"/>
          <p:nvPr>
            <p:ph type="title"/>
          </p:nvPr>
        </p:nvSpPr>
        <p:spPr>
          <a:xfrm>
            <a:off x="311700" y="346875"/>
            <a:ext cx="85206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</a:pPr>
            <a:r>
              <a:rPr lang="en" sz="2800"/>
              <a:t>Chapter Overview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</a:pPr>
            <a:r>
              <a:t/>
            </a:r>
            <a:endParaRPr sz="4400"/>
          </a:p>
        </p:txBody>
      </p:sp>
      <p:sp>
        <p:nvSpPr>
          <p:cNvPr id="120" name="Google Shape;120;g3b5644592a2_0_78"/>
          <p:cNvSpPr txBox="1"/>
          <p:nvPr/>
        </p:nvSpPr>
        <p:spPr>
          <a:xfrm>
            <a:off x="714600" y="826250"/>
            <a:ext cx="7800900" cy="2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AutoNum type="romanUcPeriod"/>
            </a:pPr>
            <a:r>
              <a:rPr lang="en" sz="2400">
                <a:solidFill>
                  <a:schemeClr val="dk2"/>
                </a:solidFill>
              </a:rPr>
              <a:t>Defining Human Geography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AutoNum type="romanUcPeriod"/>
            </a:pPr>
            <a:r>
              <a:rPr lang="en" sz="2400">
                <a:solidFill>
                  <a:schemeClr val="dk2"/>
                </a:solidFill>
              </a:rPr>
              <a:t>A Brief History of Human Geography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AutoNum type="romanUcPeriod"/>
            </a:pPr>
            <a:r>
              <a:rPr lang="en" sz="2400">
                <a:solidFill>
                  <a:schemeClr val="dk2"/>
                </a:solidFill>
              </a:rPr>
              <a:t>Concepts, Approaches, and Areas of Inquiry in Human Geography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AutoNum type="romanUcPeriod"/>
            </a:pPr>
            <a:r>
              <a:rPr lang="en" sz="2400">
                <a:solidFill>
                  <a:schemeClr val="dk2"/>
                </a:solidFill>
              </a:rPr>
              <a:t>Future Directions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/>
        </p:nvSpPr>
        <p:spPr>
          <a:xfrm>
            <a:off x="311700" y="1106125"/>
            <a:ext cx="85206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I. Defining </a:t>
            </a:r>
            <a:r>
              <a:rPr lang="en" sz="4400"/>
              <a:t>Human Geography</a:t>
            </a:r>
            <a:endParaRPr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Definition</a:t>
            </a:r>
            <a:endParaRPr sz="2820"/>
          </a:p>
        </p:txBody>
      </p:sp>
      <p:sp>
        <p:nvSpPr>
          <p:cNvPr id="131" name="Google Shape;131;p3"/>
          <p:cNvSpPr txBox="1"/>
          <p:nvPr>
            <p:ph idx="1" type="body"/>
          </p:nvPr>
        </p:nvSpPr>
        <p:spPr>
          <a:xfrm>
            <a:off x="349850" y="1152475"/>
            <a:ext cx="8482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Geography: The study of Earth's surface and human-environment interactions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Geo: Earth, land, or soil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Grapho: To write, draw, or describe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Purpose of Geography: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Describe the face of the Earth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Account for humanity's impact on Earth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Definition Continued</a:t>
            </a:r>
            <a:endParaRPr sz="2820"/>
          </a:p>
        </p:txBody>
      </p:sp>
      <p:sp>
        <p:nvSpPr>
          <p:cNvPr id="137" name="Google Shape;137;p4"/>
          <p:cNvSpPr txBox="1"/>
          <p:nvPr/>
        </p:nvSpPr>
        <p:spPr>
          <a:xfrm>
            <a:off x="342400" y="1017725"/>
            <a:ext cx="8490000" cy="3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Geography combines physical and human aspects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Physical Geography: focuses on Earth's surface processes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Geomorphology, Hydrology, Pedology, Meteorology, Biogeography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Human Geography: focuses on social, economic, political, and cultural processes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Study of spatial organization of human activity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Relationship between people and their environments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Spatial Levels in Human Geography: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Individuals, households, regions, nations, and the planet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Qualitative and quantitative research methods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/>
        </p:nvSpPr>
        <p:spPr>
          <a:xfrm>
            <a:off x="311700" y="1106125"/>
            <a:ext cx="8520600" cy="164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II. </a:t>
            </a:r>
            <a:r>
              <a:rPr lang="en" sz="4400"/>
              <a:t>A Brief History of Human Geography</a:t>
            </a:r>
            <a:endParaRPr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5644592a2_0_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Brief History of Geography</a:t>
            </a:r>
            <a:endParaRPr sz="2820"/>
          </a:p>
        </p:txBody>
      </p:sp>
      <p:sp>
        <p:nvSpPr>
          <p:cNvPr id="148" name="Google Shape;148;g3b5644592a2_0_137"/>
          <p:cNvSpPr txBox="1"/>
          <p:nvPr/>
        </p:nvSpPr>
        <p:spPr>
          <a:xfrm>
            <a:off x="468950" y="1131425"/>
            <a:ext cx="8210400" cy="3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Dates back to the nineteenth century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Geography societies in Longdon, New York, Edinburgh, Paris, Berlin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Frank Debenham (1883-1965)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Natural history’s emphasis on</a:t>
            </a:r>
            <a:r>
              <a:rPr lang="en" sz="2000">
                <a:solidFill>
                  <a:schemeClr val="dk2"/>
                </a:solidFill>
              </a:rPr>
              <a:t> </a:t>
            </a:r>
            <a:r>
              <a:rPr lang="en" sz="2000">
                <a:solidFill>
                  <a:schemeClr val="dk2"/>
                </a:solidFill>
              </a:rPr>
              <a:t>fieldwork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1950s geography “quantitative revolution”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Human geography reinvented as a spatial science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5644592a2_0_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History of Geography: 1970s</a:t>
            </a:r>
            <a:endParaRPr sz="2820"/>
          </a:p>
        </p:txBody>
      </p:sp>
      <p:sp>
        <p:nvSpPr>
          <p:cNvPr id="154" name="Google Shape;154;g3b5644592a2_0_142"/>
          <p:cNvSpPr txBox="1"/>
          <p:nvPr/>
        </p:nvSpPr>
        <p:spPr>
          <a:xfrm>
            <a:off x="468950" y="1131425"/>
            <a:ext cx="8217600" cy="3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Scientific analysis at the center of geographic theory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Radical human geographers push for more theoretical understanding and social relevance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New approaches: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Epistemological and ideological issues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Marxism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Development studies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Social and environmental impacts of capitalism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Humanistic approaches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